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56" r:id="rId3"/>
    <p:sldId id="259" r:id="rId4"/>
    <p:sldId id="269" r:id="rId5"/>
    <p:sldId id="260" r:id="rId6"/>
    <p:sldId id="262" r:id="rId7"/>
    <p:sldId id="263" r:id="rId8"/>
    <p:sldId id="267" r:id="rId9"/>
    <p:sldId id="264" r:id="rId10"/>
    <p:sldId id="265" r:id="rId11"/>
    <p:sldId id="266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67949-44CB-4A8E-BC15-72FAF2407BF9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E79A0-98AB-454C-957A-DFEAB6FC9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98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79A0-98AB-454C-957A-DFEAB6FC9AB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44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79A0-98AB-454C-957A-DFEAB6FC9AB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99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9C14-2B65-4B5E-9280-1F954B653754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86FD-9774-4BF1-8C73-B9F4E4E4D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B611-C0EF-4CCD-A421-5D16686D2347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972F-779B-455E-9AB3-EEC117E7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7FFD-5795-47CA-8A8B-495BC0F7C911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777F-6281-49F5-9974-ED14FE14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D5458-5343-42A2-B6CE-FC776F42CB13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571B-98AC-4347-8E3F-F9620B7C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EB2C-F45E-447E-8108-34550C3B2EA5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0606-B161-4F48-801F-A9CA6603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20B2-C61C-49E6-BB06-03020B6F989B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7A21-F061-4091-9820-A44A0BC33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93BA-089F-4C43-88C7-CDBE8624BABE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E42C-5BD5-4FAB-B7B0-11FCB9DD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167F-9C1E-4E19-8082-FB09F130DF30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5A83-5F3C-401B-A70A-3311D3BA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4BD5-F07D-4C94-A4CC-4D44A39702C7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E287-80CC-4D41-B0CD-AA1860FD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9848-380B-4A6A-B16E-573D69038E22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4DB5-50CB-4CF8-870F-921679108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D8C9-4F0F-4882-BFE2-398D269F16BD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DB23-2368-4D4F-8C8B-F34DFA99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B06E9-EC62-48F5-969C-B90F54DC2CB5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7DE55-5451-45ED-B78D-58F5B17E4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posijek.hr/" TargetMode="External"/><Relationship Id="rId2" Type="http://schemas.openxmlformats.org/officeDocument/2006/relationships/hyperlink" Target="mailto:tomislav.barbaric@czposijek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68475"/>
            <a:ext cx="9144000" cy="2971476"/>
          </a:xfrm>
          <a:prstGeom prst="rect">
            <a:avLst/>
          </a:prstGeom>
          <a:solidFill>
            <a:srgbClr val="46A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8" name="Picture 4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825500" y="2322513"/>
            <a:ext cx="7651750" cy="1143000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TRANSNACIONALNI PROJEKT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hr-HR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CO-EFFICIENT </a:t>
            </a:r>
            <a: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29.travnja 2015.</a:t>
            </a:r>
            <a:b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Centar za poduzetništvo</a:t>
            </a:r>
            <a: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hr-H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hr-H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voditelj projektnog ureda,</a:t>
            </a:r>
            <a:br>
              <a:rPr lang="hr-H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hr-H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Tomislav Barbarić</a:t>
            </a:r>
            <a:endParaRPr lang="en-US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7" descr="co efficient_ppt patter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35613"/>
            <a:ext cx="91440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o efficient_ppt 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26571" y="700172"/>
            <a:ext cx="813162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46A532"/>
                </a:solidFill>
              </a:rPr>
              <a:t>                                </a:t>
            </a:r>
            <a:endParaRPr lang="en-US" dirty="0">
              <a:solidFill>
                <a:srgbClr val="46A532"/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Analitički alat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02" y="1600200"/>
            <a:ext cx="6699379" cy="43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o efficient_ppt 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021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26571" y="700172"/>
            <a:ext cx="813162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46A532"/>
                </a:solidFill>
              </a:rPr>
              <a:t>                                </a:t>
            </a:r>
            <a:endParaRPr lang="en-US" dirty="0">
              <a:solidFill>
                <a:srgbClr val="46A532"/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553404"/>
            <a:ext cx="8984609" cy="1143000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+mn-lt"/>
              </a:rPr>
              <a:t>Nakon unosa podataka </a:t>
            </a:r>
            <a:r>
              <a:rPr lang="hr-HR" sz="2000" dirty="0" smtClean="0">
                <a:latin typeface="+mn-lt"/>
              </a:rPr>
              <a:t>sustav daje grafički prikaz energetske </a:t>
            </a:r>
            <a:r>
              <a:rPr lang="hr-HR" sz="2000" dirty="0">
                <a:latin typeface="+mn-lt"/>
              </a:rPr>
              <a:t>učinkovitost </a:t>
            </a:r>
            <a:r>
              <a:rPr lang="hr-HR" sz="2000" dirty="0" smtClean="0">
                <a:latin typeface="+mn-lt"/>
              </a:rPr>
              <a:t>tvrtke i </a:t>
            </a:r>
            <a:r>
              <a:rPr lang="hr-HR" sz="2000" dirty="0">
                <a:latin typeface="+mn-lt"/>
              </a:rPr>
              <a:t>nudi rješenje i primjere dobre prakse koji su slični vašim rezultatima ili koji </a:t>
            </a:r>
            <a:r>
              <a:rPr lang="hr-HR" sz="2000" dirty="0" smtClean="0">
                <a:latin typeface="+mn-lt"/>
              </a:rPr>
              <a:t>bi mogli </a:t>
            </a:r>
            <a:r>
              <a:rPr lang="hr-HR" sz="2000" dirty="0">
                <a:latin typeface="+mn-lt"/>
              </a:rPr>
              <a:t>unaprijedili </a:t>
            </a:r>
            <a:r>
              <a:rPr lang="hr-HR" sz="2000" dirty="0" smtClean="0">
                <a:latin typeface="+mn-lt"/>
              </a:rPr>
              <a:t>vaše poslovanje</a:t>
            </a:r>
            <a:endParaRPr lang="hr-HR" sz="2000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991" y="2055302"/>
            <a:ext cx="4147584" cy="44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koristiti Analitički alat?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Popuniti tražene podatke iz upitnika</a:t>
            </a:r>
          </a:p>
          <a:p>
            <a:r>
              <a:rPr lang="hr-HR" sz="2400" dirty="0" smtClean="0"/>
              <a:t>Unijeti podatke u sustav (uz pomoć Centra za poduzetništvo) </a:t>
            </a:r>
          </a:p>
          <a:p>
            <a:r>
              <a:rPr lang="hr-HR" sz="2400" dirty="0" smtClean="0"/>
              <a:t>Alat generira podatke i daje grafički prikaz stanja Vaše </a:t>
            </a:r>
            <a:r>
              <a:rPr lang="hr-HR" sz="2400" dirty="0" err="1" smtClean="0"/>
              <a:t>tvrkte</a:t>
            </a:r>
            <a:r>
              <a:rPr lang="hr-HR" sz="2400" dirty="0" smtClean="0"/>
              <a:t> </a:t>
            </a:r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NAPOMENA: </a:t>
            </a:r>
          </a:p>
          <a:p>
            <a:pPr marL="0" indent="0">
              <a:buNone/>
            </a:pPr>
            <a:r>
              <a:rPr lang="hr-HR" sz="2400" dirty="0" smtClean="0"/>
              <a:t>Korištenje alata je besplatno za MSP. </a:t>
            </a:r>
            <a:endParaRPr lang="hr-HR" sz="2400" dirty="0"/>
          </a:p>
        </p:txBody>
      </p:sp>
      <p:pic>
        <p:nvPicPr>
          <p:cNvPr id="4" name="Picture 4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157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sz="2400" dirty="0" smtClean="0"/>
              <a:t>Tomislav Barbarić</a:t>
            </a:r>
          </a:p>
          <a:p>
            <a:pPr marL="0" indent="0" algn="ctr">
              <a:buNone/>
            </a:pPr>
            <a:r>
              <a:rPr lang="hr-HR" sz="2400" dirty="0" smtClean="0"/>
              <a:t> </a:t>
            </a:r>
            <a:r>
              <a:rPr lang="hr-HR" sz="2400" dirty="0" err="1" smtClean="0">
                <a:hlinkClick r:id="rId2"/>
              </a:rPr>
              <a:t>tomislav.barbaric</a:t>
            </a:r>
            <a:r>
              <a:rPr lang="hr-HR" sz="2400" dirty="0" smtClean="0">
                <a:hlinkClick r:id="rId2"/>
              </a:rPr>
              <a:t>@</a:t>
            </a:r>
            <a:r>
              <a:rPr lang="hr-HR" sz="2400" dirty="0" err="1" smtClean="0">
                <a:hlinkClick r:id="rId2"/>
              </a:rPr>
              <a:t>czposijek.hr</a:t>
            </a:r>
            <a:endParaRPr lang="hr-HR" sz="2400" dirty="0" smtClean="0"/>
          </a:p>
          <a:p>
            <a:pPr marL="0" indent="0" algn="ctr">
              <a:buNone/>
            </a:pPr>
            <a:r>
              <a:rPr lang="hr-HR" sz="2400" dirty="0" smtClean="0">
                <a:hlinkClick r:id="rId3"/>
              </a:rPr>
              <a:t>www.czposijek.hr</a:t>
            </a:r>
            <a:r>
              <a:rPr lang="hr-HR" sz="2400" dirty="0" smtClean="0"/>
              <a:t> </a:t>
            </a:r>
          </a:p>
          <a:p>
            <a:pPr marL="0" indent="0" algn="ctr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4" descr="co efficient_ppt hea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38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46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52475" y="757238"/>
            <a:ext cx="7772400" cy="1470025"/>
          </a:xfrm>
        </p:spPr>
        <p:txBody>
          <a:bodyPr/>
          <a:lstStyle/>
          <a:p>
            <a:pPr algn="l"/>
            <a:r>
              <a:rPr lang="hr-HR" sz="4000" b="1" dirty="0" smtClean="0">
                <a:solidFill>
                  <a:srgbClr val="46A532"/>
                </a:solidFill>
                <a:latin typeface="Arial" charset="0"/>
                <a:cs typeface="Arial" charset="0"/>
              </a:rPr>
              <a:t>CO-EFFICIENT</a:t>
            </a:r>
            <a:endParaRPr lang="en-US" sz="4000" b="1" dirty="0" smtClean="0">
              <a:solidFill>
                <a:srgbClr val="46A53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475" y="2227263"/>
            <a:ext cx="7772400" cy="873125"/>
          </a:xfrm>
        </p:spPr>
        <p:txBody>
          <a:bodyPr rtlCol="0">
            <a:normAutofit fontScale="550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2800" dirty="0">
                <a:solidFill>
                  <a:schemeClr val="tx1"/>
                </a:solidFill>
                <a:cs typeface="Arial"/>
              </a:rPr>
              <a:t>T</a:t>
            </a:r>
            <a:r>
              <a:rPr lang="hr-HR" sz="2800" dirty="0" smtClean="0">
                <a:solidFill>
                  <a:schemeClr val="tx1"/>
                </a:solidFill>
                <a:cs typeface="Arial"/>
              </a:rPr>
              <a:t>ransnacionalni projekt programa MED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2800" dirty="0" smtClean="0">
              <a:solidFill>
                <a:schemeClr val="tx1"/>
              </a:solidFill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2800" dirty="0" smtClean="0">
                <a:solidFill>
                  <a:schemeClr val="tx1"/>
                </a:solidFill>
                <a:cs typeface="Arial"/>
              </a:rPr>
              <a:t>Trajanje</a:t>
            </a:r>
            <a:r>
              <a:rPr lang="en-US" sz="2800" dirty="0" smtClean="0">
                <a:solidFill>
                  <a:schemeClr val="tx1"/>
                </a:solidFill>
                <a:cs typeface="Arial"/>
              </a:rPr>
              <a:t> </a:t>
            </a:r>
            <a:r>
              <a:rPr lang="hr-HR" sz="2800" dirty="0" smtClean="0">
                <a:solidFill>
                  <a:schemeClr val="tx1"/>
                </a:solidFill>
                <a:cs typeface="Arial"/>
              </a:rPr>
              <a:t>projekta</a:t>
            </a:r>
            <a:r>
              <a:rPr lang="en-US" sz="2800" dirty="0" smtClean="0">
                <a:solidFill>
                  <a:schemeClr val="tx1"/>
                </a:solidFill>
                <a:cs typeface="Arial"/>
              </a:rPr>
              <a:t>: </a:t>
            </a:r>
            <a:r>
              <a:rPr lang="en-US" sz="2800" dirty="0">
                <a:solidFill>
                  <a:schemeClr val="tx1"/>
                </a:solidFill>
                <a:cs typeface="Arial"/>
              </a:rPr>
              <a:t>01.01.2013 – 30.06.2015. a </a:t>
            </a:r>
            <a:r>
              <a:rPr lang="hr-HR" sz="2800" dirty="0" smtClean="0">
                <a:solidFill>
                  <a:schemeClr val="tx1"/>
                </a:solidFill>
                <a:cs typeface="Arial"/>
              </a:rPr>
              <a:t>ukupna vrijednost projekta iznosi </a:t>
            </a:r>
            <a:r>
              <a:rPr lang="en-US" sz="2800" dirty="0" smtClean="0">
                <a:solidFill>
                  <a:schemeClr val="tx1"/>
                </a:solidFill>
                <a:cs typeface="Arial"/>
              </a:rPr>
              <a:t>1.900.500,00 </a:t>
            </a:r>
            <a:r>
              <a:rPr lang="en-US" sz="2800" dirty="0">
                <a:solidFill>
                  <a:schemeClr val="tx1"/>
                </a:solidFill>
                <a:cs typeface="Arial"/>
              </a:rPr>
              <a:t>EUR.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685800" y="3205358"/>
            <a:ext cx="7772400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hr-HR" sz="2000" dirty="0" smtClean="0">
                <a:latin typeface="+mn-lt"/>
              </a:rPr>
              <a:t>SUDJELUJE </a:t>
            </a:r>
            <a:r>
              <a:rPr lang="hr-HR" sz="2000" b="1" dirty="0" smtClean="0">
                <a:latin typeface="+mn-lt"/>
              </a:rPr>
              <a:t>5 mediteranskih zemalja Europe</a:t>
            </a:r>
            <a:r>
              <a:rPr lang="hr-HR" sz="2000" dirty="0" smtClean="0">
                <a:latin typeface="+mn-lt"/>
              </a:rPr>
              <a:t>: Slovenija, Italija, Španjolska, Francuska i Hrvatska</a:t>
            </a:r>
            <a:r>
              <a:rPr lang="fr-FR" sz="2000" dirty="0" smtClean="0">
                <a:latin typeface="+mn-lt"/>
              </a:rPr>
              <a:t>.</a:t>
            </a:r>
            <a:endParaRPr lang="hr-HR" sz="2000" dirty="0" smtClean="0">
              <a:latin typeface="+mn-lt"/>
            </a:endParaRPr>
          </a:p>
          <a:p>
            <a:pPr>
              <a:lnSpc>
                <a:spcPct val="120000"/>
              </a:lnSpc>
            </a:pPr>
            <a:endParaRPr lang="hr-HR" sz="20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hr-HR" sz="2000" dirty="0" smtClean="0">
                <a:latin typeface="+mn-lt"/>
              </a:rPr>
              <a:t>Ukupno</a:t>
            </a:r>
            <a:r>
              <a:rPr lang="hr-HR" sz="2000" b="1" dirty="0" smtClean="0">
                <a:latin typeface="+mn-lt"/>
              </a:rPr>
              <a:t>:10 partnera</a:t>
            </a:r>
          </a:p>
          <a:p>
            <a:pPr>
              <a:lnSpc>
                <a:spcPct val="120000"/>
              </a:lnSpc>
            </a:pPr>
            <a:endParaRPr lang="hr-HR" sz="2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hr-HR" sz="2000" b="1" dirty="0">
                <a:latin typeface="+mn-lt"/>
              </a:rPr>
              <a:t>Cilj projekta</a:t>
            </a:r>
            <a:r>
              <a:rPr lang="hr-HR" sz="2000" dirty="0">
                <a:latin typeface="+mn-lt"/>
              </a:rPr>
              <a:t>: unaprijediti inovacije i već dostupne tehnologije za energetsku učinkovitost </a:t>
            </a:r>
            <a:r>
              <a:rPr lang="hr-HR" sz="2000" dirty="0" smtClean="0">
                <a:latin typeface="+mn-lt"/>
              </a:rPr>
              <a:t>kroz korištenje </a:t>
            </a:r>
            <a:r>
              <a:rPr lang="hr-HR" sz="2000" dirty="0">
                <a:latin typeface="+mn-lt"/>
              </a:rPr>
              <a:t>obnovljivih izvora energije u poslovanju i proizvodnim procesima malih i srednjih poduzeća na mediteranskom području</a:t>
            </a:r>
            <a:endParaRPr lang="en-US" sz="2000" dirty="0">
              <a:latin typeface="+mn-lt"/>
            </a:endParaRPr>
          </a:p>
        </p:txBody>
      </p:sp>
      <p:pic>
        <p:nvPicPr>
          <p:cNvPr id="15364" name="Picture 6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/>
          </p:cNvSpPr>
          <p:nvPr/>
        </p:nvSpPr>
        <p:spPr bwMode="auto">
          <a:xfrm>
            <a:off x="752475" y="7572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o-RO" sz="2800" b="1" dirty="0" smtClean="0"/>
              <a:t>Zašto mala i srednja poduzeća u projektu CO-EFFICIENT?</a:t>
            </a:r>
            <a:endParaRPr lang="en-US" sz="2800" b="1" dirty="0"/>
          </a:p>
        </p:txBody>
      </p:sp>
      <p:pic>
        <p:nvPicPr>
          <p:cNvPr id="16386" name="Picture 4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752475" y="2444750"/>
            <a:ext cx="7772400" cy="30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dirty="0">
                <a:latin typeface="+mn-lt"/>
              </a:rPr>
              <a:t>U odnosu na velike tvrtke, mala i srednja poduzeća uglavnom sporije usvajaju energetski učinkovita </a:t>
            </a:r>
            <a:r>
              <a:rPr lang="fr-FR" sz="2000" dirty="0" smtClean="0">
                <a:latin typeface="+mn-lt"/>
              </a:rPr>
              <a:t>rješenja</a:t>
            </a:r>
            <a:r>
              <a:rPr lang="hr-HR" sz="2000" dirty="0" smtClean="0">
                <a:latin typeface="+mn-lt"/>
              </a:rPr>
              <a:t> iz sljedećih razloga:</a:t>
            </a:r>
            <a:endParaRPr lang="hr-HR" sz="20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hr-HR" sz="2000" b="1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hr-HR" sz="2000" dirty="0">
                <a:latin typeface="+mn-lt"/>
              </a:rPr>
              <a:t>N</a:t>
            </a:r>
            <a:r>
              <a:rPr lang="hr-HR" sz="2000" dirty="0" smtClean="0">
                <a:latin typeface="+mn-lt"/>
              </a:rPr>
              <a:t>edostatna financijska sredstva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hr-HR" sz="2000" dirty="0" smtClean="0">
                <a:latin typeface="+mn-lt"/>
              </a:rPr>
              <a:t>Takva ulaganja smatraju skupim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hr-HR" sz="2000" dirty="0" smtClean="0">
                <a:latin typeface="+mn-lt"/>
              </a:rPr>
              <a:t>Nemaju odjele za istraživanje i razvoj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hr-HR" sz="2000" dirty="0" smtClean="0">
                <a:latin typeface="+mn-lt"/>
              </a:rPr>
              <a:t>Ne vide dugoročnu korist ulaganja</a:t>
            </a:r>
            <a:endParaRPr lang="hr-HR" sz="20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141"/>
            <a:ext cx="8229600" cy="1143000"/>
          </a:xfrm>
        </p:spPr>
        <p:txBody>
          <a:bodyPr/>
          <a:lstStyle/>
          <a:p>
            <a:pPr lvl="0"/>
            <a:r>
              <a:rPr lang="ro-RO" sz="28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Zašto mala i srednja poduzeća u projektu CO-EFFICIENT</a:t>
            </a:r>
            <a:r>
              <a:rPr lang="ro-RO" sz="28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89527"/>
            <a:ext cx="8229600" cy="3936636"/>
          </a:xfrm>
        </p:spPr>
        <p:txBody>
          <a:bodyPr/>
          <a:lstStyle/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r-HR" sz="2000" b="1" dirty="0" smtClean="0">
                <a:solidFill>
                  <a:prstClr val="black"/>
                </a:solidFill>
                <a:cs typeface="Arial" charset="0"/>
              </a:rPr>
              <a:t>Svrha projekta</a:t>
            </a:r>
            <a:r>
              <a:rPr lang="hr-HR" sz="2000" dirty="0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endParaRPr lang="hr-HR" sz="2000" dirty="0">
              <a:solidFill>
                <a:prstClr val="black"/>
              </a:solidFill>
              <a:cs typeface="Arial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r-HR" sz="2000" dirty="0">
                <a:solidFill>
                  <a:prstClr val="black"/>
                </a:solidFill>
                <a:cs typeface="Arial" charset="0"/>
              </a:rPr>
              <a:t>stvaranje partnerstva za energetsku učinkovitost koje će povezati MSP sa sektorom istraživanja i razvoja kao i institucijama na području Mediterana kako bi potakli međusobnu suradnju i unijeli tehnološke promjene u području energetske učinkovitosti u poslovanju i </a:t>
            </a:r>
            <a:r>
              <a:rPr lang="hr-HR" sz="2000" dirty="0" smtClean="0">
                <a:solidFill>
                  <a:prstClr val="black"/>
                </a:solidFill>
                <a:cs typeface="Arial" charset="0"/>
              </a:rPr>
              <a:t>proizvodnji.</a:t>
            </a:r>
            <a:endParaRPr lang="hr-HR" sz="2000" dirty="0">
              <a:solidFill>
                <a:prstClr val="black"/>
              </a:solidFill>
              <a:cs typeface="Arial" charset="0"/>
            </a:endParaRPr>
          </a:p>
          <a:p>
            <a:endParaRPr lang="hr-HR" dirty="0"/>
          </a:p>
        </p:txBody>
      </p:sp>
      <p:pic>
        <p:nvPicPr>
          <p:cNvPr id="4" name="Picture 4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39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752475" y="730250"/>
            <a:ext cx="77724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hr-HR" dirty="0" smtClean="0">
              <a:solidFill>
                <a:srgbClr val="46A532"/>
              </a:solidFill>
            </a:endParaRP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46A532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46A532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Partnerski okvir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000" dirty="0" smtClean="0">
                <a:cs typeface="Arial" panose="020B0604020202020204" pitchFamily="34" charset="0"/>
              </a:rPr>
              <a:t>Uspostavljen </a:t>
            </a:r>
            <a:r>
              <a:rPr lang="hr-HR" sz="2000" dirty="0">
                <a:cs typeface="Arial" panose="020B0604020202020204" pitchFamily="34" charset="0"/>
              </a:rPr>
              <a:t>kroz 2 </a:t>
            </a:r>
            <a:r>
              <a:rPr lang="hr-HR" sz="2000" dirty="0" err="1">
                <a:cs typeface="Arial" panose="020B0604020202020204" pitchFamily="34" charset="0"/>
              </a:rPr>
              <a:t>Living</a:t>
            </a:r>
            <a:r>
              <a:rPr lang="hr-HR" sz="2000" dirty="0">
                <a:cs typeface="Arial" panose="020B0604020202020204" pitchFamily="34" charset="0"/>
              </a:rPr>
              <a:t> Laba(LL):</a:t>
            </a:r>
            <a:endParaRPr lang="hr-HR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cs typeface="Arial" panose="020B0604020202020204" pitchFamily="34" charset="0"/>
              </a:rPr>
              <a:t>Što je LL?</a:t>
            </a:r>
          </a:p>
          <a:p>
            <a:pPr marL="0" indent="0">
              <a:buNone/>
            </a:pPr>
            <a:endParaRPr lang="hr-HR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cs typeface="Arial" panose="020B0604020202020204" pitchFamily="34" charset="0"/>
              </a:rPr>
              <a:t>- relativno nov pojam </a:t>
            </a:r>
            <a:r>
              <a:rPr lang="hr-HR" sz="2000" dirty="0">
                <a:cs typeface="Arial" panose="020B0604020202020204" pitchFamily="34" charset="0"/>
              </a:rPr>
              <a:t>u Hrvatskoj </a:t>
            </a:r>
            <a:endParaRPr lang="hr-HR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cs typeface="Arial" panose="020B0604020202020204" pitchFamily="34" charset="0"/>
              </a:rPr>
              <a:t>-</a:t>
            </a:r>
            <a:r>
              <a:rPr lang="hr-HR" sz="2000" dirty="0" smtClean="0">
                <a:cs typeface="Arial" panose="020B0604020202020204" pitchFamily="34" charset="0"/>
              </a:rPr>
              <a:t> </a:t>
            </a:r>
            <a:r>
              <a:rPr lang="hr-HR" sz="2000" dirty="0">
                <a:cs typeface="Arial" panose="020B0604020202020204" pitchFamily="34" charset="0"/>
              </a:rPr>
              <a:t>radi se o </a:t>
            </a:r>
            <a:r>
              <a:rPr lang="hr-HR" sz="2000" b="1" dirty="0">
                <a:cs typeface="Arial" panose="020B0604020202020204" pitchFamily="34" charset="0"/>
              </a:rPr>
              <a:t>inovativnom okruženju</a:t>
            </a:r>
            <a:r>
              <a:rPr lang="hr-HR" sz="2000" dirty="0">
                <a:cs typeface="Arial" panose="020B0604020202020204" pitchFamily="34" charset="0"/>
              </a:rPr>
              <a:t> u kojem znanstvenici, programeri i krajnji korisnici </a:t>
            </a:r>
            <a:r>
              <a:rPr lang="hr-HR" sz="2000" b="1" dirty="0">
                <a:cs typeface="Arial" panose="020B0604020202020204" pitchFamily="34" charset="0"/>
              </a:rPr>
              <a:t>surađuju</a:t>
            </a:r>
            <a:r>
              <a:rPr lang="hr-HR" sz="2000" dirty="0">
                <a:cs typeface="Arial" panose="020B0604020202020204" pitchFamily="34" charset="0"/>
              </a:rPr>
              <a:t> oko inovativnih proizvoda, usluga i rješenja te u </a:t>
            </a:r>
            <a:r>
              <a:rPr lang="hr-HR" sz="2000" b="1" dirty="0">
                <a:cs typeface="Arial" panose="020B0604020202020204" pitchFamily="34" charset="0"/>
              </a:rPr>
              <a:t>najkraćem mogućem roku u skladu s potrebama krajnjih korisnika testiraju tu </a:t>
            </a:r>
            <a:r>
              <a:rPr lang="hr-HR" sz="2000" b="1" dirty="0" smtClean="0">
                <a:cs typeface="Arial" panose="020B0604020202020204" pitchFamily="34" charset="0"/>
              </a:rPr>
              <a:t>ideju </a:t>
            </a:r>
            <a:r>
              <a:rPr lang="hr-HR" sz="2000" dirty="0" smtClean="0">
                <a:cs typeface="Arial" panose="020B0604020202020204" pitchFamily="34" charset="0"/>
              </a:rPr>
              <a:t>(kroz pilot projekte)</a:t>
            </a:r>
          </a:p>
          <a:p>
            <a:pPr marL="0" indent="0">
              <a:buNone/>
            </a:pPr>
            <a:endParaRPr lang="hr-H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457199" y="1691398"/>
            <a:ext cx="78190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+mn-lt"/>
              </a:rPr>
              <a:t>Međunarodni LL ekosustav sastoji od 5 domaćih pilota, </a:t>
            </a:r>
            <a:r>
              <a:rPr lang="hr-HR" sz="2000" dirty="0" smtClean="0">
                <a:latin typeface="+mn-lt"/>
              </a:rPr>
              <a:t>koji </a:t>
            </a:r>
            <a:r>
              <a:rPr lang="hr-HR" sz="2000" dirty="0">
                <a:latin typeface="+mn-lt"/>
              </a:rPr>
              <a:t> </a:t>
            </a:r>
            <a:r>
              <a:rPr lang="hr-HR" sz="2000" dirty="0" smtClean="0">
                <a:latin typeface="+mn-lt"/>
              </a:rPr>
              <a:t>čine 3-5 </a:t>
            </a:r>
            <a:r>
              <a:rPr lang="hr-HR" sz="2000" dirty="0">
                <a:latin typeface="+mn-lt"/>
              </a:rPr>
              <a:t>MSP-a, 1 </a:t>
            </a:r>
            <a:r>
              <a:rPr lang="hr-HR" sz="2000" dirty="0" smtClean="0">
                <a:latin typeface="+mn-lt"/>
              </a:rPr>
              <a:t>znanstveno istraživačka organizacija </a:t>
            </a:r>
            <a:r>
              <a:rPr lang="hr-HR" sz="2000" dirty="0">
                <a:latin typeface="+mn-lt"/>
              </a:rPr>
              <a:t>i 1 </a:t>
            </a:r>
            <a:r>
              <a:rPr lang="hr-HR" sz="2000" dirty="0" smtClean="0">
                <a:latin typeface="+mn-lt"/>
              </a:rPr>
              <a:t>udruga ili </a:t>
            </a:r>
            <a:r>
              <a:rPr lang="hr-HR" sz="2000" dirty="0" err="1" smtClean="0">
                <a:latin typeface="+mn-lt"/>
              </a:rPr>
              <a:t>klaster</a:t>
            </a:r>
            <a:r>
              <a:rPr lang="hr-HR" sz="2000" dirty="0" smtClean="0">
                <a:latin typeface="+mn-lt"/>
              </a:rPr>
              <a:t> </a:t>
            </a:r>
            <a:r>
              <a:rPr lang="hr-HR" sz="2000" dirty="0">
                <a:latin typeface="+mn-lt"/>
              </a:rPr>
              <a:t>malih i srednjih </a:t>
            </a:r>
            <a:r>
              <a:rPr lang="hr-HR" sz="2000" dirty="0" smtClean="0">
                <a:latin typeface="+mn-lt"/>
              </a:rPr>
              <a:t>poduzeća </a:t>
            </a:r>
            <a:r>
              <a:rPr lang="hr-HR" sz="2000" dirty="0">
                <a:latin typeface="+mn-lt"/>
              </a:rPr>
              <a:t>u svakoj zemlji</a:t>
            </a:r>
            <a:r>
              <a:rPr lang="hr-HR" sz="2000" dirty="0" smtClean="0">
                <a:latin typeface="+mn-lt"/>
              </a:rPr>
              <a:t>.</a:t>
            </a:r>
            <a:endParaRPr lang="hr-HR" sz="2000" dirty="0">
              <a:latin typeface="+mn-lt"/>
            </a:endParaRPr>
          </a:p>
          <a:p>
            <a:endParaRPr lang="hr-HR" sz="2000" dirty="0">
              <a:latin typeface="+mn-lt"/>
            </a:endParaRPr>
          </a:p>
          <a:p>
            <a:r>
              <a:rPr lang="hr-HR" sz="2000" b="1" dirty="0" smtClean="0">
                <a:latin typeface="+mn-lt"/>
              </a:rPr>
              <a:t>Hrvatski pilot čine:</a:t>
            </a:r>
          </a:p>
          <a:p>
            <a:endParaRPr lang="hr-HR" sz="2000" dirty="0" smtClean="0">
              <a:latin typeface="+mn-lt"/>
            </a:endParaRPr>
          </a:p>
          <a:p>
            <a:r>
              <a:rPr lang="hr-HR" sz="2000" dirty="0" err="1" smtClean="0">
                <a:latin typeface="+mn-lt"/>
              </a:rPr>
              <a:t>Palković</a:t>
            </a:r>
            <a:r>
              <a:rPr lang="hr-HR" sz="2000" dirty="0" smtClean="0">
                <a:latin typeface="+mn-lt"/>
              </a:rPr>
              <a:t> </a:t>
            </a:r>
            <a:r>
              <a:rPr lang="hr-HR" sz="2000" dirty="0">
                <a:latin typeface="+mn-lt"/>
              </a:rPr>
              <a:t>d.o.o.</a:t>
            </a:r>
          </a:p>
          <a:p>
            <a:r>
              <a:rPr lang="hr-HR" sz="2000" dirty="0">
                <a:latin typeface="+mn-lt"/>
              </a:rPr>
              <a:t>Frizer d.o.o.</a:t>
            </a:r>
          </a:p>
          <a:p>
            <a:r>
              <a:rPr lang="hr-HR" sz="2000" dirty="0" err="1">
                <a:latin typeface="+mn-lt"/>
              </a:rPr>
              <a:t>Vojtek</a:t>
            </a:r>
            <a:r>
              <a:rPr lang="hr-HR" sz="2000" dirty="0">
                <a:latin typeface="+mn-lt"/>
              </a:rPr>
              <a:t> oprema d.o.o.</a:t>
            </a:r>
          </a:p>
          <a:p>
            <a:r>
              <a:rPr lang="hr-HR" sz="2000" dirty="0" err="1">
                <a:latin typeface="+mn-lt"/>
              </a:rPr>
              <a:t>Tehhno</a:t>
            </a:r>
            <a:r>
              <a:rPr lang="hr-HR" sz="2000" dirty="0">
                <a:latin typeface="+mn-lt"/>
              </a:rPr>
              <a:t>-Filter d.o.o.</a:t>
            </a:r>
          </a:p>
          <a:p>
            <a:r>
              <a:rPr lang="hr-HR" sz="2000" dirty="0">
                <a:latin typeface="+mn-lt"/>
              </a:rPr>
              <a:t>Elektrotehnički fakultet u </a:t>
            </a:r>
            <a:r>
              <a:rPr lang="hr-HR" sz="2000" dirty="0" smtClean="0">
                <a:latin typeface="+mn-lt"/>
              </a:rPr>
              <a:t>Osijeku</a:t>
            </a:r>
            <a:endParaRPr lang="hr-HR" sz="2000" dirty="0">
              <a:latin typeface="+mn-lt"/>
            </a:endParaRPr>
          </a:p>
          <a:p>
            <a:r>
              <a:rPr lang="hr-HR" sz="2000" dirty="0" smtClean="0">
                <a:latin typeface="+mn-lt"/>
              </a:rPr>
              <a:t>Hrvatska udruga poslodavaca </a:t>
            </a:r>
          </a:p>
          <a:p>
            <a:endParaRPr lang="hr-HR" sz="2000" dirty="0">
              <a:latin typeface="+mn-lt"/>
            </a:endParaRPr>
          </a:p>
          <a:p>
            <a:r>
              <a:rPr lang="hr-HR" sz="2000" dirty="0">
                <a:latin typeface="+mn-lt"/>
              </a:rPr>
              <a:t>*prije </a:t>
            </a:r>
            <a:r>
              <a:rPr lang="hr-HR" sz="2000" dirty="0" smtClean="0">
                <a:latin typeface="+mn-lt"/>
              </a:rPr>
              <a:t>uspostave </a:t>
            </a:r>
            <a:r>
              <a:rPr lang="hr-HR" sz="2000" dirty="0">
                <a:latin typeface="+mn-lt"/>
              </a:rPr>
              <a:t>pilot projekta u Hrvatskoj </a:t>
            </a:r>
            <a:r>
              <a:rPr lang="hr-HR" sz="2000" dirty="0" smtClean="0">
                <a:latin typeface="+mn-lt"/>
              </a:rPr>
              <a:t>prikupili smo podatke </a:t>
            </a:r>
            <a:r>
              <a:rPr lang="hr-HR" sz="2000" dirty="0">
                <a:latin typeface="+mn-lt"/>
              </a:rPr>
              <a:t>vezane uz potrošnju energije </a:t>
            </a:r>
            <a:r>
              <a:rPr lang="hr-HR" sz="2000" dirty="0" smtClean="0">
                <a:latin typeface="+mn-lt"/>
              </a:rPr>
              <a:t>za 20-</a:t>
            </a:r>
            <a:r>
              <a:rPr lang="hr-HR" sz="2000" dirty="0" err="1" smtClean="0">
                <a:latin typeface="+mn-lt"/>
              </a:rPr>
              <a:t>ak</a:t>
            </a:r>
            <a:r>
              <a:rPr lang="hr-HR" sz="2000" dirty="0" smtClean="0">
                <a:latin typeface="+mn-lt"/>
              </a:rPr>
              <a:t> MSP kako bi odabrali one koji će sudjelovati u pilotu.</a:t>
            </a:r>
            <a:endParaRPr lang="hr-HR" sz="2000" dirty="0">
              <a:latin typeface="+mn-lt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USPOSTAVA LIVING LAB-a</a:t>
            </a:r>
            <a:br>
              <a:rPr lang="hr-HR" sz="3600" dirty="0" smtClean="0"/>
            </a:b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1704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26571" y="700172"/>
            <a:ext cx="813162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46A532"/>
                </a:solidFill>
              </a:rPr>
              <a:t>                                </a:t>
            </a:r>
            <a:endParaRPr lang="en-US" dirty="0">
              <a:solidFill>
                <a:srgbClr val="46A532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Pilot projekt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 smtClean="0"/>
              <a:t>Nakon selekcije pilot tvrtki energetski ekspert (ETF u našem pilotu) radi energetske preglede.</a:t>
            </a:r>
          </a:p>
          <a:p>
            <a:pPr marL="0" indent="0">
              <a:buNone/>
            </a:pPr>
            <a:r>
              <a:rPr lang="hr-HR" sz="2400" dirty="0" smtClean="0"/>
              <a:t> </a:t>
            </a:r>
          </a:p>
          <a:p>
            <a:pPr marL="0" indent="0">
              <a:buNone/>
            </a:pPr>
            <a:r>
              <a:rPr lang="hr-HR" sz="2400" dirty="0" smtClean="0"/>
              <a:t>Prikupljene podatke koristi zajedno sa ekspertima iz drugih partnerskih zemalja te s njima radi na izradi ANALITIČKOG ALATA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034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26571" y="700172"/>
            <a:ext cx="813162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46A532"/>
                </a:solidFill>
              </a:rPr>
              <a:t>                                </a:t>
            </a:r>
            <a:endParaRPr lang="en-US" dirty="0">
              <a:solidFill>
                <a:srgbClr val="46A532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 problemi MSP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>Ovo </a:t>
            </a:r>
            <a:r>
              <a:rPr lang="hr-HR" sz="2000" dirty="0"/>
              <a:t>su </a:t>
            </a:r>
            <a:r>
              <a:rPr lang="hr-HR" sz="2000" b="1" dirty="0" smtClean="0"/>
              <a:t>zajednički </a:t>
            </a:r>
            <a:r>
              <a:rPr lang="hr-HR" sz="2000" b="1" dirty="0"/>
              <a:t>problemi </a:t>
            </a:r>
            <a:r>
              <a:rPr lang="hr-HR" sz="2000" dirty="0"/>
              <a:t>s kojima se susreću u malim i srednjim poduzećima </a:t>
            </a:r>
            <a:r>
              <a:rPr lang="hr-HR" sz="2000" dirty="0" smtClean="0"/>
              <a:t>koje smo uvidjeli nakon energetskih pregleda: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dirty="0" smtClean="0"/>
              <a:t>nesvjesnost ( </a:t>
            </a:r>
            <a:r>
              <a:rPr lang="hr-HR" sz="2000" dirty="0"/>
              <a:t>mala i srednja </a:t>
            </a:r>
            <a:r>
              <a:rPr lang="hr-HR" sz="2000" dirty="0" smtClean="0"/>
              <a:t>poduzeća NISU </a:t>
            </a:r>
            <a:r>
              <a:rPr lang="hr-HR" sz="2000" dirty="0"/>
              <a:t>svjesni svojih potencijalnih </a:t>
            </a:r>
            <a:r>
              <a:rPr lang="hr-HR" sz="2000" dirty="0" smtClean="0"/>
              <a:t>ušteda)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dirty="0" smtClean="0"/>
              <a:t>niska razina organiziranosti 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• visoka potrošnja energije</a:t>
            </a:r>
          </a:p>
          <a:p>
            <a:pPr marL="0" indent="0">
              <a:buNone/>
            </a:pPr>
            <a:r>
              <a:rPr lang="hr-HR" sz="2000" dirty="0"/>
              <a:t>• zastarjele opreme / </a:t>
            </a:r>
            <a:r>
              <a:rPr lang="hr-HR" sz="2000" dirty="0" smtClean="0"/>
              <a:t>tehnologije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Svaka tvrtka je </a:t>
            </a:r>
            <a:r>
              <a:rPr lang="hr-HR" sz="2000" dirty="0" smtClean="0"/>
              <a:t>drugačija </a:t>
            </a:r>
            <a:r>
              <a:rPr lang="hr-HR" sz="2000" dirty="0"/>
              <a:t>i ima različit broj zaposlenih, tehnologije i vrste poslovanja, ali gore navedeni problemi su zajednički za većinu njih.</a:t>
            </a:r>
          </a:p>
        </p:txBody>
      </p:sp>
    </p:spTree>
    <p:extLst>
      <p:ext uri="{BB962C8B-B14F-4D97-AF65-F5344CB8AC3E}">
        <p14:creationId xmlns:p14="http://schemas.microsoft.com/office/powerpoint/2010/main" val="180299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o efficient_ppt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26571" y="700172"/>
            <a:ext cx="813162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46A532"/>
                </a:solidFill>
              </a:rPr>
              <a:t>                                </a:t>
            </a:r>
            <a:endParaRPr lang="en-US" dirty="0">
              <a:solidFill>
                <a:srgbClr val="46A532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Analitički alat za MSP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37" y="1417639"/>
            <a:ext cx="4924337" cy="49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511</Words>
  <Application>Microsoft Office PowerPoint</Application>
  <PresentationFormat>On-screen Show 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TRANSNACIONALNI PROJEKT CO-EFFICIENT  29.travnja 2015.  Centar za poduzetništvo voditelj projektnog ureda, Tomislav Barbarić</vt:lpstr>
      <vt:lpstr>CO-EFFICIENT</vt:lpstr>
      <vt:lpstr>PowerPoint Presentation</vt:lpstr>
      <vt:lpstr>Zašto mala i srednja poduzeća u projektu CO-EFFICIENT?</vt:lpstr>
      <vt:lpstr>Partnerski okvir</vt:lpstr>
      <vt:lpstr>  USPOSTAVA LIVING LAB-a </vt:lpstr>
      <vt:lpstr>Pilot projekt</vt:lpstr>
      <vt:lpstr>Opći problemi MSP</vt:lpstr>
      <vt:lpstr>Analitički alat za MSP</vt:lpstr>
      <vt:lpstr>Analitički alat</vt:lpstr>
      <vt:lpstr>Nakon unosa podataka sustav daje grafički prikaz energetske učinkovitost tvrtke i nudi rješenje i primjere dobre prakse koji su slični vašim rezultatima ili koji bi mogli unaprijedili vaše poslovanje</vt:lpstr>
      <vt:lpstr>Kako koristiti Analitički alat?</vt:lpstr>
      <vt:lpstr>Hvala na pažnji</vt:lpstr>
    </vt:vector>
  </TitlesOfParts>
  <Company>Mit dizajn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LOREM IPSUM DOLOR SIT AMET</dc:title>
  <dc:creator>Leo Vinkovic</dc:creator>
  <cp:lastModifiedBy>USER</cp:lastModifiedBy>
  <cp:revision>60</cp:revision>
  <dcterms:created xsi:type="dcterms:W3CDTF">2013-09-26T10:51:24Z</dcterms:created>
  <dcterms:modified xsi:type="dcterms:W3CDTF">2015-04-29T06:32:16Z</dcterms:modified>
</cp:coreProperties>
</file>